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3" r:id="rId2"/>
  </p:sldIdLst>
  <p:sldSz cx="30243463" cy="42845038"/>
  <p:notesSz cx="6858000" cy="10059988"/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004" userDrawn="1">
          <p15:clr>
            <a:srgbClr val="A4A3A4"/>
          </p15:clr>
        </p15:guide>
        <p15:guide id="2" pos="18688" userDrawn="1">
          <p15:clr>
            <a:srgbClr val="A4A3A4"/>
          </p15:clr>
        </p15:guide>
        <p15:guide id="4" orient="horz" pos="6645" userDrawn="1">
          <p15:clr>
            <a:srgbClr val="A4A3A4"/>
          </p15:clr>
        </p15:guide>
        <p15:guide id="5" orient="horz" pos="17758" userDrawn="1">
          <p15:clr>
            <a:srgbClr val="A4A3A4"/>
          </p15:clr>
        </p15:guide>
        <p15:guide id="6" orient="horz" pos="26739" userDrawn="1">
          <p15:clr>
            <a:srgbClr val="A4A3A4"/>
          </p15:clr>
        </p15:guide>
        <p15:guide id="7" pos="318" userDrawn="1">
          <p15:clr>
            <a:srgbClr val="A4A3A4"/>
          </p15:clr>
        </p15:guide>
        <p15:guide id="8" pos="95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723"/>
    <a:srgbClr val="A70039"/>
    <a:srgbClr val="969696"/>
    <a:srgbClr val="029687"/>
    <a:srgbClr val="FF9933"/>
    <a:srgbClr val="777777"/>
    <a:srgbClr val="3366FF"/>
    <a:srgbClr val="666699"/>
    <a:srgbClr val="FF5050"/>
    <a:srgbClr val="C75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86421" autoAdjust="0"/>
  </p:normalViewPr>
  <p:slideViewPr>
    <p:cSldViewPr>
      <p:cViewPr>
        <p:scale>
          <a:sx n="70" d="100"/>
          <a:sy n="70" d="100"/>
        </p:scale>
        <p:origin x="3600" y="-1528"/>
      </p:cViewPr>
      <p:guideLst>
        <p:guide orient="horz" pos="9004"/>
        <p:guide pos="18688"/>
        <p:guide orient="horz" pos="6645"/>
        <p:guide orient="horz" pos="17758"/>
        <p:guide orient="horz" pos="26739"/>
        <p:guide pos="318"/>
        <p:guide pos="9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r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3BA7EF55-F996-4B81-9441-DE83BD3FD412}" type="datetimeFigureOut">
              <a:rPr lang="fr-FR"/>
              <a:pPr>
                <a:defRPr/>
              </a:pPr>
              <a:t>08/03/2019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0213" cy="503237"/>
          </a:xfrm>
          <a:prstGeom prst="rect">
            <a:avLst/>
          </a:prstGeom>
        </p:spPr>
        <p:txBody>
          <a:bodyPr vert="horz" lIns="96562" tIns="48282" rIns="96562" bIns="48282" rtlCol="0" anchor="b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6200" y="9555163"/>
            <a:ext cx="2970213" cy="503237"/>
          </a:xfrm>
          <a:prstGeom prst="rect">
            <a:avLst/>
          </a:prstGeom>
        </p:spPr>
        <p:txBody>
          <a:bodyPr vert="horz" wrap="square" lIns="96562" tIns="48282" rIns="96562" bIns="48282" numCol="1" anchor="b" anchorCtr="0" compatLnSpc="1">
            <a:prstTxWarp prst="textNoShape">
              <a:avLst/>
            </a:prstTxWarp>
          </a:bodyPr>
          <a:lstStyle>
            <a:lvl1pPr algn="r" defTabSz="4251325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C3C1D29-AD1B-4E95-AFFF-60B7C630CEA2}" type="slidenum">
              <a:rPr lang="fr-BE" altLang="en-US"/>
              <a:pPr>
                <a:defRPr/>
              </a:pPr>
              <a:t>‹N°›</a:t>
            </a:fld>
            <a:endParaRPr lang="fr-BE" altLang="en-US"/>
          </a:p>
        </p:txBody>
      </p:sp>
    </p:spTree>
    <p:extLst>
      <p:ext uri="{BB962C8B-B14F-4D97-AF65-F5344CB8AC3E}">
        <p14:creationId xmlns:p14="http://schemas.microsoft.com/office/powerpoint/2010/main" val="295018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r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D4995BA-8BE5-4DE7-B286-877D53D05E63}" type="datetimeFigureOut">
              <a:rPr lang="fr-FR"/>
              <a:pPr>
                <a:defRPr/>
              </a:pPr>
              <a:t>08/03/2019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98675" y="752475"/>
            <a:ext cx="2660650" cy="377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62" tIns="48282" rIns="96562" bIns="48282" rtlCol="0" anchor="ctr"/>
          <a:lstStyle/>
          <a:p>
            <a:pPr lvl="0"/>
            <a:endParaRPr lang="fr-BE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78375"/>
            <a:ext cx="5486400" cy="4527550"/>
          </a:xfrm>
          <a:prstGeom prst="rect">
            <a:avLst/>
          </a:prstGeom>
        </p:spPr>
        <p:txBody>
          <a:bodyPr vert="horz" lIns="96562" tIns="48282" rIns="96562" bIns="48282" rtlCol="0"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BE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0213" cy="503237"/>
          </a:xfrm>
          <a:prstGeom prst="rect">
            <a:avLst/>
          </a:prstGeom>
        </p:spPr>
        <p:txBody>
          <a:bodyPr vert="horz" lIns="96562" tIns="48282" rIns="96562" bIns="48282" rtlCol="0" anchor="b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6200" y="9555163"/>
            <a:ext cx="2970213" cy="503237"/>
          </a:xfrm>
          <a:prstGeom prst="rect">
            <a:avLst/>
          </a:prstGeom>
        </p:spPr>
        <p:txBody>
          <a:bodyPr vert="horz" wrap="square" lIns="96562" tIns="48282" rIns="96562" bIns="48282" numCol="1" anchor="b" anchorCtr="0" compatLnSpc="1">
            <a:prstTxWarp prst="textNoShape">
              <a:avLst/>
            </a:prstTxWarp>
          </a:bodyPr>
          <a:lstStyle>
            <a:lvl1pPr algn="r" defTabSz="4251325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D8359B8-01E4-49E7-BFA0-6E445A423911}" type="slidenum">
              <a:rPr lang="fr-BE" altLang="en-US"/>
              <a:pPr>
                <a:defRPr/>
              </a:pPr>
              <a:t>‹N°›</a:t>
            </a:fld>
            <a:endParaRPr lang="fr-BE" altLang="en-US"/>
          </a:p>
        </p:txBody>
      </p:sp>
    </p:spTree>
    <p:extLst>
      <p:ext uri="{BB962C8B-B14F-4D97-AF65-F5344CB8AC3E}">
        <p14:creationId xmlns:p14="http://schemas.microsoft.com/office/powerpoint/2010/main" val="1605671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altLang="en-US" err="1"/>
              <a:t>www.virtualbox.org</a:t>
            </a:r>
            <a:r>
              <a:rPr lang="fr-BE" altLang="en-US"/>
              <a:t>[</a:t>
            </a:r>
            <a:endParaRPr lang="fr-BE"/>
          </a:p>
          <a:p>
            <a:pPr eaLnBrk="1" hangingPunct="1">
              <a:spcBef>
                <a:spcPct val="0"/>
              </a:spcBef>
            </a:pP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www.ubuntu.com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www.rstudio.com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www.r-project.org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www.github.com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www.lyx.org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www.python.org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www.jupyter.org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r>
              <a:rPr lang="fr-BE" altLang="en-US" err="1"/>
              <a:t>pythonhosted.org</a:t>
            </a:r>
            <a:r>
              <a:rPr lang="fr-BE" altLang="en-US"/>
              <a:t>/</a:t>
            </a:r>
            <a:r>
              <a:rPr lang="fr-BE" altLang="en-US" err="1"/>
              <a:t>spyder</a:t>
            </a:r>
            <a:r>
              <a:rPr lang="fr-BE" altLang="en-US"/>
              <a:t>/</a:t>
            </a:r>
            <a:r>
              <a:rPr lang="fr-BE" altLang="en-US" err="1"/>
              <a:t>index.htm</a:t>
            </a:r>
            <a:endParaRPr lang="fr-BE" altLang="en-US"/>
          </a:p>
          <a:p>
            <a:pPr eaLnBrk="1" hangingPunct="1">
              <a:spcBef>
                <a:spcPct val="0"/>
              </a:spcBef>
            </a:pPr>
            <a:endParaRPr lang="fr-BE" altLang="en-US"/>
          </a:p>
          <a:p>
            <a:pPr eaLnBrk="1" hangingPunct="1">
              <a:spcBef>
                <a:spcPct val="0"/>
              </a:spcBef>
            </a:pPr>
            <a:endParaRPr lang="fr-BE" altLang="en-US"/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249738"/>
            <a:fld id="{316DB442-F2BA-4600-A0B5-A08A81765C88}" type="slidenum">
              <a:rPr lang="fr-BE" altLang="en-US" smtClean="0"/>
              <a:pPr defTabSz="4249738"/>
              <a:t>1</a:t>
            </a:fld>
            <a:endParaRPr lang="fr-BE" altLang="en-US"/>
          </a:p>
        </p:txBody>
      </p:sp>
    </p:spTree>
    <p:extLst>
      <p:ext uri="{BB962C8B-B14F-4D97-AF65-F5344CB8AC3E}">
        <p14:creationId xmlns:p14="http://schemas.microsoft.com/office/powerpoint/2010/main" val="129713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sciences_microscope_large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rcRect/>
          <a:stretch>
            <a:fillRect/>
          </a:stretch>
        </p:blipFill>
        <p:spPr bwMode="auto">
          <a:xfrm>
            <a:off x="7524750" y="2382838"/>
            <a:ext cx="22045613" cy="550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8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Médecine et Pharmacie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175" y="37836475"/>
            <a:ext cx="62865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archi_large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450" y="2381250"/>
            <a:ext cx="219932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84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d’Architecture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84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et d’Urbanisme</a:t>
            </a:r>
            <a:endParaRPr lang="fr-BE" sz="1180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84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fr-BE" sz="11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100" y="37769800"/>
            <a:ext cx="6067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rvices génér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archi_large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450" y="2381250"/>
            <a:ext cx="219932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Banniè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4438" y="2365375"/>
            <a:ext cx="21953537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>
            <a:spLocks noChangeArrowheads="1"/>
          </p:cNvSpPr>
          <p:nvPr/>
        </p:nvSpPr>
        <p:spPr bwMode="auto">
          <a:xfrm>
            <a:off x="-31750" y="41376600"/>
            <a:ext cx="7372350" cy="1220788"/>
          </a:xfrm>
          <a:prstGeom prst="rect">
            <a:avLst/>
          </a:prstGeom>
          <a:noFill/>
          <a:ln>
            <a:noFill/>
          </a:ln>
          <a:extLst/>
        </p:spPr>
        <p:txBody>
          <a:bodyPr lIns="417508" tIns="208756" rIns="417508" bIns="208756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sz="5200" b="1">
                <a:solidFill>
                  <a:srgbClr val="A6A6A6"/>
                </a:solidFill>
              </a:rPr>
              <a:t>Université de Mons</a:t>
            </a:r>
            <a:endParaRPr lang="fr-BE" sz="5200" b="1">
              <a:solidFill>
                <a:srgbClr val="A6A6A6"/>
              </a:solidFill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512173" y="4183669"/>
            <a:ext cx="27219117" cy="4672959"/>
          </a:xfrm>
        </p:spPr>
        <p:txBody>
          <a:bodyPr/>
          <a:lstStyle>
            <a:lvl1pPr>
              <a:defRPr sz="11800">
                <a:solidFill>
                  <a:schemeClr val="accent2"/>
                </a:solidFill>
              </a:defRPr>
            </a:lvl1pPr>
          </a:lstStyle>
          <a:p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2"/>
          </p:nvPr>
        </p:nvSpPr>
        <p:spPr>
          <a:xfrm>
            <a:off x="1512175" y="9593589"/>
            <a:ext cx="27291127" cy="30547997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39925625"/>
            <a:ext cx="56038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350" y="38347650"/>
            <a:ext cx="511175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étudiante_large.jpg"/>
          <p:cNvPicPr>
            <a:picLocks noChangeAspect="1"/>
          </p:cNvPicPr>
          <p:nvPr/>
        </p:nvPicPr>
        <p:blipFill>
          <a:blip r:embed="rId3" cstate="print">
            <a:lum bright="2000"/>
          </a:blip>
          <a:srcRect/>
          <a:stretch>
            <a:fillRect/>
          </a:stretch>
        </p:blipFill>
        <p:spPr bwMode="auto">
          <a:xfrm>
            <a:off x="7515225" y="2359025"/>
            <a:ext cx="22064663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9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Polytechnique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3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passage_long.jpg"/>
          <p:cNvPicPr>
            <a:picLocks noChangeAspect="1"/>
          </p:cNvPicPr>
          <p:nvPr/>
        </p:nvPicPr>
        <p:blipFill>
          <a:blip r:embed="rId2" cstate="print">
            <a:lum bright="6000"/>
          </a:blip>
          <a:srcRect r="22485"/>
          <a:stretch>
            <a:fillRect/>
          </a:stretch>
        </p:blipFill>
        <p:spPr bwMode="auto">
          <a:xfrm>
            <a:off x="7508875" y="2376488"/>
            <a:ext cx="22044025" cy="54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22"/>
          <p:cNvSpPr txBox="1"/>
          <p:nvPr/>
        </p:nvSpPr>
        <p:spPr>
          <a:xfrm>
            <a:off x="7434263" y="1963738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Psychologie </a:t>
            </a:r>
            <a:b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et des Sciences de l’Education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 descr="UMONS_Fac psy et siences educ_smal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325" y="37826950"/>
            <a:ext cx="6142038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9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0" descr="scienc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2365375"/>
            <a:ext cx="220440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3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des Sciences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275" y="37801550"/>
            <a:ext cx="5776913" cy="290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9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2" descr="fti_ei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9038" y="2379663"/>
            <a:ext cx="22067837" cy="55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6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3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Traduction </a:t>
            </a:r>
            <a:br>
              <a:rPr lang="fr-FR" sz="113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113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et d’Interprétation</a:t>
            </a:r>
            <a:endParaRPr lang="fr-BE" sz="1130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65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175" y="37885688"/>
            <a:ext cx="6999288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20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warocqu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3300" y="37187188"/>
            <a:ext cx="3405188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warocque_etudiants_large.jpg"/>
          <p:cNvPicPr>
            <a:picLocks noChangeAspect="1"/>
          </p:cNvPicPr>
          <p:nvPr/>
        </p:nvPicPr>
        <p:blipFill>
          <a:blip r:embed="rId3" cstate="print">
            <a:lum bright="8000"/>
          </a:blip>
          <a:srcRect/>
          <a:stretch>
            <a:fillRect/>
          </a:stretch>
        </p:blipFill>
        <p:spPr bwMode="auto">
          <a:xfrm>
            <a:off x="7527925" y="2365375"/>
            <a:ext cx="22034500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228600" dist="38100" dir="2700000" algn="tl" rotWithShape="0">
                    <a:prstClr val="black">
                      <a:alpha val="69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Warocqué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228600" dist="38100" dir="2700000" algn="tl" rotWithShape="0">
                    <a:prstClr val="black">
                      <a:alpha val="69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   d’Economie et de Gestion</a:t>
            </a:r>
            <a:endParaRPr lang="fr-BE" sz="11800">
              <a:solidFill>
                <a:schemeClr val="bg1"/>
              </a:solidFill>
              <a:effectLst>
                <a:outerShdw blurRad="228600" dist="38100" dir="2700000" algn="tl" rotWithShape="0">
                  <a:prstClr val="black">
                    <a:alpha val="69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sciences du langag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263" y="37161788"/>
            <a:ext cx="432276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phonétique_analyse_lar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9988" y="2376488"/>
            <a:ext cx="22042437" cy="551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du Langage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3463" y="37053838"/>
            <a:ext cx="2736850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sciences_etudiants_large.jpg"/>
          <p:cNvPicPr>
            <a:picLocks noChangeAspect="1"/>
          </p:cNvPicPr>
          <p:nvPr/>
        </p:nvPicPr>
        <p:blipFill>
          <a:blip r:embed="rId3" cstate="print">
            <a:lum bright="14000"/>
          </a:blip>
          <a:srcRect/>
          <a:stretch>
            <a:fillRect/>
          </a:stretch>
        </p:blipFill>
        <p:spPr bwMode="auto">
          <a:xfrm>
            <a:off x="7529513" y="2357438"/>
            <a:ext cx="22050375" cy="551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Juridiques</a:t>
            </a:r>
            <a:endParaRPr lang="fr-BE" sz="1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shs.jpg"/>
          <p:cNvPicPr>
            <a:picLocks noChangeAspect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529513" y="2393950"/>
            <a:ext cx="22039262" cy="55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6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	Humaines et Sociales</a:t>
            </a:r>
            <a:endParaRPr lang="fr-BE" sz="1180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91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263" y="37931725"/>
            <a:ext cx="5522912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Cliquez pour modifier le style des sous-titres du masque</a:t>
            </a:r>
            <a:endParaRPr lang="fr-BE" dirty="0"/>
          </a:p>
        </p:txBody>
      </p:sp>
      <p:sp>
        <p:nvSpPr>
          <p:cNvPr id="20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2888" y="1716088"/>
            <a:ext cx="27217687" cy="714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08" tIns="208756" rIns="417508" bIns="2087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 style du titre</a:t>
            </a:r>
            <a:endParaRPr lang="fr-BE" altLang="en-US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2888" y="9996488"/>
            <a:ext cx="27217687" cy="282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08" tIns="208756" rIns="417508" bIns="2087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16" cstate="print"/>
          <a:srcRect l="269" t="20290" r="13968" b="25948"/>
          <a:stretch>
            <a:fillRect/>
          </a:stretch>
        </p:blipFill>
        <p:spPr bwMode="auto">
          <a:xfrm>
            <a:off x="0" y="0"/>
            <a:ext cx="302434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16" cstate="print"/>
          <a:srcRect l="269" t="20290" r="13968" b="25948"/>
          <a:stretch>
            <a:fillRect/>
          </a:stretch>
        </p:blipFill>
        <p:spPr bwMode="auto">
          <a:xfrm>
            <a:off x="0" y="40354250"/>
            <a:ext cx="30243463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7372350" y="41119425"/>
            <a:ext cx="22871113" cy="1725613"/>
          </a:xfrm>
          <a:prstGeom prst="rect">
            <a:avLst/>
          </a:prstGeom>
        </p:spPr>
        <p:txBody>
          <a:bodyPr vert="horz" lIns="417508" tIns="208756" rIns="417508" bIns="208756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973" r:id="rId11"/>
    <p:sldLayoutId id="2147484974" r:id="rId12"/>
    <p:sldLayoutId id="2147484975" r:id="rId13"/>
    <p:sldLayoutId id="214748497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fr-BE" sz="201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5pPr>
      <a:lvl6pPr marL="2087542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6pPr>
      <a:lvl7pPr marL="4175088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7pPr>
      <a:lvl8pPr marL="6262630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8pPr>
      <a:lvl9pPr marL="8350177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fr-FR" sz="14800" kern="1200" dirty="0">
          <a:solidFill>
            <a:schemeClr val="accent2"/>
          </a:solidFill>
          <a:latin typeface="Calibri" pitchFamily="34" charset="0"/>
          <a:ea typeface="+mn-ea"/>
          <a:cs typeface="Times New Roman" pitchFamily="18" charset="0"/>
        </a:defRPr>
      </a:lvl1pPr>
      <a:lvl2pPr marL="3390900" indent="-13033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fr-FR" sz="109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5218113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fr-FR" sz="92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7305675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fr-BE" sz="92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9393238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11481490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9036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578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4120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542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088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630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50177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719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5261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807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0349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11" Type="http://schemas.openxmlformats.org/officeDocument/2006/relationships/image" Target="../media/image32.emf"/><Relationship Id="rId5" Type="http://schemas.openxmlformats.org/officeDocument/2006/relationships/image" Target="../media/image26.jpg"/><Relationship Id="rId15" Type="http://schemas.openxmlformats.org/officeDocument/2006/relationships/hyperlink" Target="http://biodatascience-course.sciviews.org/" TargetMode="External"/><Relationship Id="rId10" Type="http://schemas.openxmlformats.org/officeDocument/2006/relationships/image" Target="../media/image31.jpg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915E2F2-3EAA-954B-B795-6E19E430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643" y="13856934"/>
            <a:ext cx="12335943" cy="134560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192794" y="39957895"/>
            <a:ext cx="31939830" cy="220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-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-4492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0" y="-6778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sp>
        <p:nvSpPr>
          <p:cNvPr id="16392" name="Rectangle 13"/>
          <p:cNvSpPr>
            <a:spLocks noChangeArrowheads="1"/>
          </p:cNvSpPr>
          <p:nvPr/>
        </p:nvSpPr>
        <p:spPr bwMode="auto">
          <a:xfrm>
            <a:off x="0" y="-4492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sp>
        <p:nvSpPr>
          <p:cNvPr id="233" name="Rectangle 1"/>
          <p:cNvSpPr>
            <a:spLocks noChangeArrowheads="1"/>
          </p:cNvSpPr>
          <p:nvPr/>
        </p:nvSpPr>
        <p:spPr bwMode="auto">
          <a:xfrm>
            <a:off x="4536555" y="900239"/>
            <a:ext cx="21226333" cy="368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14400" eaLnBrk="1" hangingPunct="1"/>
            <a:r>
              <a:rPr lang="fr-FR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Classe inversée et outils interactifs : les clés de la motivation des étudiants en apprentissage de la science des données</a:t>
            </a:r>
          </a:p>
          <a:p>
            <a:pPr algn="ctr" defTabSz="914400" eaLnBrk="1" hangingPunct="1"/>
            <a:r>
              <a:rPr lang="fr-FR" sz="4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G.  </a:t>
            </a:r>
            <a:r>
              <a:rPr lang="fr-FR" sz="4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Engels</a:t>
            </a:r>
            <a:r>
              <a:rPr lang="fr-FR" sz="4000" baseline="30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fr-FR" sz="4000" baseline="30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fr-FR" sz="4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&amp; Ph. </a:t>
            </a:r>
            <a:r>
              <a:rPr lang="fr-FR" sz="4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Grosjean</a:t>
            </a:r>
            <a:r>
              <a:rPr lang="fr-FR" sz="4000" baseline="30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fr-FR" sz="2000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fr-FR" sz="2400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i="1" baseline="30000" dirty="0"/>
              <a:t>a </a:t>
            </a:r>
            <a:r>
              <a:rPr lang="fr-FR" sz="2400" i="1" dirty="0"/>
              <a:t>Service d’écologie numérique des milieux aquatiques, Instituts </a:t>
            </a:r>
            <a:r>
              <a:rPr lang="fr-FR" sz="2400" i="1" dirty="0" err="1"/>
              <a:t>Complexys</a:t>
            </a:r>
            <a:r>
              <a:rPr lang="fr-FR" sz="2400" i="1" dirty="0"/>
              <a:t> et Biosciences, </a:t>
            </a:r>
          </a:p>
          <a:p>
            <a:pPr algn="ctr">
              <a:spcAft>
                <a:spcPts val="800"/>
              </a:spcAft>
            </a:pPr>
            <a:r>
              <a:rPr lang="fr-FR" sz="2400" i="1" dirty="0"/>
              <a:t>Université de Mons (UMONS),  6 avenue du champs de mars, 7000 Mons, </a:t>
            </a:r>
            <a:r>
              <a:rPr lang="fr-FR" sz="2400" i="1" dirty="0" err="1"/>
              <a:t>Belgium</a:t>
            </a:r>
            <a:r>
              <a:rPr lang="fr-FR" sz="2400" i="1" dirty="0"/>
              <a:t> </a:t>
            </a:r>
          </a:p>
          <a:p>
            <a:pPr algn="ctr">
              <a:spcAft>
                <a:spcPts val="800"/>
              </a:spcAft>
            </a:pPr>
            <a:r>
              <a:rPr lang="fr-FR" sz="2400" i="1" dirty="0"/>
              <a:t>* </a:t>
            </a:r>
            <a:r>
              <a:rPr lang="fr-FR" sz="2400" i="1" dirty="0" err="1"/>
              <a:t>guyliann.engels@umons.ac.be</a:t>
            </a:r>
            <a:r>
              <a:rPr lang="fr-FR" sz="2400" i="1" dirty="0"/>
              <a:t> - https://</a:t>
            </a:r>
            <a:r>
              <a:rPr lang="fr-FR" sz="2400" i="1" dirty="0" err="1"/>
              <a:t>github.com</a:t>
            </a:r>
            <a:r>
              <a:rPr lang="fr-FR" sz="2400" i="1" dirty="0"/>
              <a:t>/</a:t>
            </a:r>
            <a:r>
              <a:rPr lang="fr-FR" sz="2400" i="1" dirty="0" err="1"/>
              <a:t>GuyliannEngels</a:t>
            </a:r>
            <a:r>
              <a:rPr lang="fr-FR" sz="2400" i="1" dirty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674942" y="427166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23" name="ZoneTexte 522"/>
          <p:cNvSpPr txBox="1"/>
          <p:nvPr/>
        </p:nvSpPr>
        <p:spPr>
          <a:xfrm>
            <a:off x="658379" y="36808599"/>
            <a:ext cx="14002029" cy="16561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5353253" y="4220862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5423067" y="4197726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A6DFDDAB-FA98-B445-8DF4-1DA4BBAC1EB3}"/>
              </a:ext>
            </a:extLst>
          </p:cNvPr>
          <p:cNvSpPr txBox="1"/>
          <p:nvPr/>
        </p:nvSpPr>
        <p:spPr>
          <a:xfrm>
            <a:off x="438449" y="41584759"/>
            <a:ext cx="29422544" cy="116774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endParaRPr kumimoji="0" lang="fr-FR" sz="3200" b="0" i="0" u="none" strike="noStrike" kern="1200" cap="none" spc="0" normalizeH="0" noProof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C9C330DB-4A19-4C49-AEB1-C763A86D0C4D}"/>
              </a:ext>
            </a:extLst>
          </p:cNvPr>
          <p:cNvSpPr txBox="1"/>
          <p:nvPr/>
        </p:nvSpPr>
        <p:spPr>
          <a:xfrm>
            <a:off x="14725747" y="41582046"/>
            <a:ext cx="14899894" cy="57877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 algn="r" defTabSz="914400"/>
            <a:r>
              <a:rPr lang="fr-FR" sz="2800" dirty="0">
                <a:latin typeface="Helvetica" charset="0"/>
                <a:ea typeface="Helvetica" charset="0"/>
                <a:cs typeface="Helvetica" charset="0"/>
              </a:rPr>
              <a:t>Pour plus d’informations, visitez : https://</a:t>
            </a:r>
            <a:r>
              <a:rPr lang="fr-FR" sz="28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fr-FR" sz="2800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fr-FR" sz="2800" dirty="0" err="1">
                <a:latin typeface="Helvetica" charset="0"/>
                <a:ea typeface="Helvetica" charset="0"/>
                <a:cs typeface="Helvetica" charset="0"/>
              </a:rPr>
              <a:t>BioDataScience</a:t>
            </a:r>
            <a:r>
              <a:rPr lang="fr-FR" sz="2800" dirty="0">
                <a:latin typeface="Helvetica" charset="0"/>
                <a:ea typeface="Helvetica" charset="0"/>
                <a:cs typeface="Helvetica" charset="0"/>
              </a:rPr>
              <a:t>-Course/</a:t>
            </a:r>
            <a:r>
              <a:rPr lang="fr-FR" sz="2800" dirty="0" err="1">
                <a:latin typeface="Helvetica" charset="0"/>
                <a:ea typeface="Helvetica" charset="0"/>
                <a:cs typeface="Helvetica" charset="0"/>
              </a:rPr>
              <a:t>sdd_presentation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14" name="Image 113">
            <a:extLst>
              <a:ext uri="{FF2B5EF4-FFF2-40B4-BE49-F238E27FC236}">
                <a16:creationId xmlns:a16="http://schemas.microsoft.com/office/drawing/2014/main" id="{3046811F-B000-644F-8F65-1FC61A1E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0537" y="18298511"/>
            <a:ext cx="2009854" cy="1865367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D41DF198-CEE8-C44E-8166-EDA914E48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3638" r="17760" b="16017"/>
          <a:stretch/>
        </p:blipFill>
        <p:spPr>
          <a:xfrm>
            <a:off x="26968380" y="24985663"/>
            <a:ext cx="1713805" cy="1189384"/>
          </a:xfrm>
          <a:prstGeom prst="rect">
            <a:avLst/>
          </a:prstGeom>
        </p:spPr>
      </p:pic>
      <p:sp>
        <p:nvSpPr>
          <p:cNvPr id="213" name="Rectangle 16">
            <a:extLst>
              <a:ext uri="{FF2B5EF4-FFF2-40B4-BE49-F238E27FC236}">
                <a16:creationId xmlns:a16="http://schemas.microsoft.com/office/drawing/2014/main" id="{A72DB319-DCB3-7B47-A886-33D7FFEFD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0243" y="10263371"/>
            <a:ext cx="5650243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fr-FR" altLang="en-US" sz="4400" b="1" dirty="0">
                <a:solidFill>
                  <a:schemeClr val="accent2"/>
                </a:solidFill>
                <a:latin typeface="Cambria" pitchFamily="18" charset="0"/>
              </a:rPr>
              <a:t> </a:t>
            </a:r>
            <a:r>
              <a:rPr lang="fr-FR" altLang="en-US" sz="4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Outils </a:t>
            </a:r>
            <a:r>
              <a:rPr lang="fr-FR" altLang="en-US" sz="4600" b="1" dirty="0">
                <a:solidFill>
                  <a:schemeClr val="accent2"/>
                </a:solidFill>
                <a:latin typeface="Cambria" pitchFamily="18" charset="0"/>
              </a:rPr>
              <a:t>interactifs</a:t>
            </a:r>
          </a:p>
        </p:txBody>
      </p:sp>
      <p:sp>
        <p:nvSpPr>
          <p:cNvPr id="219" name="Rectangle 16">
            <a:extLst>
              <a:ext uri="{FF2B5EF4-FFF2-40B4-BE49-F238E27FC236}">
                <a16:creationId xmlns:a16="http://schemas.microsoft.com/office/drawing/2014/main" id="{BA0622E0-559C-334C-9B36-2EC327FBD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555" y="27103020"/>
            <a:ext cx="2116791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fr-FR" altLang="en-US" sz="4600" b="1" dirty="0">
                <a:solidFill>
                  <a:schemeClr val="accent2"/>
                </a:solidFill>
                <a:latin typeface="Cambria" pitchFamily="18" charset="0"/>
              </a:rPr>
              <a:t>Assiduité des étudiants au cours de science des données biologiques I (SDD1)</a:t>
            </a:r>
            <a:endParaRPr lang="fr-FR" altLang="en-US" sz="4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9F3A5F-21B5-A34E-B569-4454DE8E4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5" y="29090850"/>
            <a:ext cx="14672439" cy="11415568"/>
          </a:xfrm>
          <a:prstGeom prst="rect">
            <a:avLst/>
          </a:prstGeom>
        </p:spPr>
      </p:pic>
      <p:sp>
        <p:nvSpPr>
          <p:cNvPr id="76" name="Rectangle 16">
            <a:extLst>
              <a:ext uri="{FF2B5EF4-FFF2-40B4-BE49-F238E27FC236}">
                <a16:creationId xmlns:a16="http://schemas.microsoft.com/office/drawing/2014/main" id="{3CE4EB64-E326-A04E-BE02-8DA18C4D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99" y="10261279"/>
            <a:ext cx="773576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fr-FR" altLang="en-US" sz="4600" b="1" dirty="0">
                <a:solidFill>
                  <a:schemeClr val="accent2"/>
                </a:solidFill>
                <a:latin typeface="Cambria" pitchFamily="18" charset="0"/>
              </a:rPr>
              <a:t>Méthodes d’enseignement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B3E728B-A7A9-F14D-96EC-F99348FA9107}"/>
              </a:ext>
            </a:extLst>
          </p:cNvPr>
          <p:cNvSpPr txBox="1"/>
          <p:nvPr/>
        </p:nvSpPr>
        <p:spPr>
          <a:xfrm>
            <a:off x="1008028" y="12038881"/>
            <a:ext cx="7735765" cy="48874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571500" indent="-571500" defTabSz="914400">
              <a:buFont typeface="Courier New" panose="02070309020205020404" pitchFamily="49" charset="0"/>
              <a:buChar char="o"/>
            </a:pPr>
            <a:r>
              <a:rPr lang="fr-FR" sz="4000" b="1" dirty="0">
                <a:latin typeface="Helvetica" charset="0"/>
                <a:ea typeface="Helvetica" charset="0"/>
                <a:cs typeface="Helvetica" charset="0"/>
              </a:rPr>
              <a:t>Classes inversées</a:t>
            </a:r>
          </a:p>
          <a:p>
            <a:pPr defTabSz="914400"/>
            <a:endParaRPr lang="fr-FR" sz="4000" b="1" dirty="0"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 defTabSz="914400">
              <a:buFont typeface="Courier New" panose="02070309020205020404" pitchFamily="49" charset="0"/>
              <a:buChar char="o"/>
            </a:pPr>
            <a:r>
              <a:rPr kumimoji="0" lang="fr-FR" sz="4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Apprentissage sur la durée</a:t>
            </a:r>
          </a:p>
          <a:p>
            <a:pPr defTabSz="914400"/>
            <a:endParaRPr kumimoji="0" lang="fr-FR" sz="40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 defTabSz="914400">
              <a:buFont typeface="Courier New" panose="02070309020205020404" pitchFamily="49" charset="0"/>
              <a:buChar char="o"/>
            </a:pPr>
            <a:r>
              <a:rPr lang="fr-FR" sz="4000" b="1" dirty="0">
                <a:latin typeface="Helvetica" charset="0"/>
                <a:ea typeface="Helvetica" charset="0"/>
                <a:cs typeface="Helvetica" charset="0"/>
              </a:rPr>
              <a:t>Travaux collaboratifs</a:t>
            </a:r>
          </a:p>
          <a:p>
            <a:pPr defTabSz="914400"/>
            <a:endParaRPr lang="fr-FR" sz="4000" b="1" dirty="0"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 defTabSz="914400">
              <a:buFont typeface="Courier New" panose="02070309020205020404" pitchFamily="49" charset="0"/>
              <a:buChar char="o"/>
            </a:pPr>
            <a:r>
              <a:rPr lang="fr-FR" sz="4000" b="1" dirty="0">
                <a:latin typeface="Helvetica" charset="0"/>
                <a:ea typeface="Helvetica" charset="0"/>
                <a:cs typeface="Helvetica" charset="0"/>
              </a:rPr>
              <a:t>Logiciels adaptés</a:t>
            </a:r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E46FD650-79BD-804E-963F-1C4465A2EDB8}"/>
              </a:ext>
            </a:extLst>
          </p:cNvPr>
          <p:cNvSpPr txBox="1"/>
          <p:nvPr/>
        </p:nvSpPr>
        <p:spPr>
          <a:xfrm>
            <a:off x="15517716" y="5541523"/>
            <a:ext cx="13946549" cy="21535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3" name="Rectangle à coins arrondis 158">
            <a:extLst>
              <a:ext uri="{FF2B5EF4-FFF2-40B4-BE49-F238E27FC236}">
                <a16:creationId xmlns:a16="http://schemas.microsoft.com/office/drawing/2014/main" id="{5448CA00-564D-C340-BC78-2B1CA750CD67}"/>
              </a:ext>
            </a:extLst>
          </p:cNvPr>
          <p:cNvSpPr/>
          <p:nvPr/>
        </p:nvSpPr>
        <p:spPr>
          <a:xfrm>
            <a:off x="15252661" y="35172038"/>
            <a:ext cx="14150582" cy="60421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72D2FAFF-3EA5-4B46-AA57-881093FBFC41}"/>
              </a:ext>
            </a:extLst>
          </p:cNvPr>
          <p:cNvSpPr txBox="1"/>
          <p:nvPr/>
        </p:nvSpPr>
        <p:spPr>
          <a:xfrm>
            <a:off x="563353" y="36857362"/>
            <a:ext cx="11478106" cy="12125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lang="en-GB" sz="2400" dirty="0">
                <a:latin typeface="Helvetica" charset="0"/>
              </a:rPr>
              <a:t>    </a:t>
            </a:r>
            <a:endParaRPr lang="fr-BE" sz="2400" dirty="0">
              <a:latin typeface="Helvetica" charset="0"/>
            </a:endParaRP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0F96A8C9-2386-C14D-9352-0E0259674747}"/>
              </a:ext>
            </a:extLst>
          </p:cNvPr>
          <p:cNvSpPr txBox="1"/>
          <p:nvPr/>
        </p:nvSpPr>
        <p:spPr>
          <a:xfrm>
            <a:off x="715753" y="37009762"/>
            <a:ext cx="11478106" cy="12125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lang="en-GB" sz="2400" dirty="0">
                <a:latin typeface="Helvetica" charset="0"/>
              </a:rPr>
              <a:t>    </a:t>
            </a:r>
            <a:endParaRPr lang="fr-BE" sz="2400" dirty="0">
              <a:latin typeface="Helvetica" charset="0"/>
            </a:endParaRP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4313325D-C326-D140-BE6E-6121691063C7}"/>
              </a:ext>
            </a:extLst>
          </p:cNvPr>
          <p:cNvSpPr txBox="1"/>
          <p:nvPr/>
        </p:nvSpPr>
        <p:spPr>
          <a:xfrm>
            <a:off x="1331608" y="28211671"/>
            <a:ext cx="13480925" cy="9877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Taux de p</a:t>
            </a:r>
            <a:r>
              <a:rPr kumimoji="0" lang="fr-FR" sz="32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articipation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des étudiants aux quiz</a:t>
            </a:r>
            <a:r>
              <a:rPr kumimoji="0" lang="fr-FR" sz="32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1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AB087755-BCDC-D340-B8EC-8235043FFA62}"/>
              </a:ext>
            </a:extLst>
          </p:cNvPr>
          <p:cNvSpPr txBox="1"/>
          <p:nvPr/>
        </p:nvSpPr>
        <p:spPr>
          <a:xfrm>
            <a:off x="1752973" y="40690442"/>
            <a:ext cx="13152734" cy="6062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lang="fr-FR" sz="2400" dirty="0">
                <a:latin typeface="Helvetica" charset="0"/>
              </a:rPr>
              <a:t>1 : en colonne : les différents quiz  / en ligne : les différents étudiants (noms floutés)</a:t>
            </a:r>
            <a:endParaRPr lang="fr-BE" sz="2400" dirty="0">
              <a:latin typeface="Helvetica" charset="0"/>
            </a:endParaRPr>
          </a:p>
        </p:txBody>
      </p:sp>
      <p:graphicFrame>
        <p:nvGraphicFramePr>
          <p:cNvPr id="81" name="Tableau 80">
            <a:extLst>
              <a:ext uri="{FF2B5EF4-FFF2-40B4-BE49-F238E27FC236}">
                <a16:creationId xmlns:a16="http://schemas.microsoft.com/office/drawing/2014/main" id="{0BD38A6A-B809-6443-9FDE-97CB21091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76819"/>
              </p:ext>
            </p:extLst>
          </p:nvPr>
        </p:nvGraphicFramePr>
        <p:xfrm>
          <a:off x="15931271" y="29155060"/>
          <a:ext cx="13448593" cy="56518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055556">
                  <a:extLst>
                    <a:ext uri="{9D8B030D-6E8A-4147-A177-3AD203B41FA5}">
                      <a16:colId xmlns:a16="http://schemas.microsoft.com/office/drawing/2014/main" val="3753401673"/>
                    </a:ext>
                  </a:extLst>
                </a:gridCol>
                <a:gridCol w="4393037">
                  <a:extLst>
                    <a:ext uri="{9D8B030D-6E8A-4147-A177-3AD203B41FA5}">
                      <a16:colId xmlns:a16="http://schemas.microsoft.com/office/drawing/2014/main" val="2192300015"/>
                    </a:ext>
                  </a:extLst>
                </a:gridCol>
              </a:tblGrid>
              <a:tr h="627980">
                <a:tc>
                  <a:txBody>
                    <a:bodyPr/>
                    <a:lstStyle/>
                    <a:p>
                      <a:r>
                        <a:rPr lang="fr-FR" sz="3200" b="0" dirty="0"/>
                        <a:t>Nombre d’étudiants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b="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44247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Nombre de modules de cours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79511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Nombre de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18 (+ 2 d’examens)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21377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Nombre total d’exercices dans les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58814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Taux de participation moyen aux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18162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Nombre total de travaux de groupes réalisés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918966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Taux de réussite aux travaux de groupes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84384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Taux de participation à l’examen théorique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24653"/>
                  </a:ext>
                </a:extLst>
              </a:tr>
              <a:tr h="627980">
                <a:tc>
                  <a:txBody>
                    <a:bodyPr/>
                    <a:lstStyle/>
                    <a:p>
                      <a:r>
                        <a:rPr lang="fr-FR" sz="3200" dirty="0"/>
                        <a:t>Taux de réussite à l’examen théorique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010401"/>
                  </a:ext>
                </a:extLst>
              </a:tr>
            </a:tbl>
          </a:graphicData>
        </a:graphic>
      </p:graphicFrame>
      <p:sp>
        <p:nvSpPr>
          <p:cNvPr id="83" name="ZoneTexte 82">
            <a:extLst>
              <a:ext uri="{FF2B5EF4-FFF2-40B4-BE49-F238E27FC236}">
                <a16:creationId xmlns:a16="http://schemas.microsoft.com/office/drawing/2014/main" id="{C42D07E8-4237-544E-AAA6-C7AA1DCCB3D8}"/>
              </a:ext>
            </a:extLst>
          </p:cNvPr>
          <p:cNvSpPr txBox="1"/>
          <p:nvPr/>
        </p:nvSpPr>
        <p:spPr>
          <a:xfrm>
            <a:off x="25023337" y="380275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2A75E8F7-0326-3840-9704-70344EE2B122}"/>
              </a:ext>
            </a:extLst>
          </p:cNvPr>
          <p:cNvSpPr txBox="1"/>
          <p:nvPr/>
        </p:nvSpPr>
        <p:spPr>
          <a:xfrm>
            <a:off x="15337755" y="35454743"/>
            <a:ext cx="13753528" cy="54819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L’assiduité des étudiants (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kumimoji="0" lang="fr-FR" sz="32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ig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. ci-contre) s’illustre par un score (nombre de réponses soumises sur le nombre total de questions) élevé pour la majorité des étudiants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à l’ensemble 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des quiz (01a à 12a).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Le taux de réussite très moyen à l’examen théorique est balancé par un score excellent aux travaux de groupes (Table ci-dessus). </a:t>
            </a:r>
          </a:p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</a:t>
            </a:r>
          </a:p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En conclusion, bien que n’ayant jamais quantifié le taux de participation aux anciens cours de </a:t>
            </a:r>
            <a:r>
              <a:rPr kumimoji="0" lang="fr-FR" sz="32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biostatistiques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, celui-ci a très nettement progressé. Il atteint des valeurs élevées, conséquence probable d’une forte motivation. A l’avenir, nous continuerons à adapter notre approche pédagogique vers une meilleure assimilation des concepts théoriques.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D6268434-D70C-F646-AE08-396AF531DACD}"/>
              </a:ext>
            </a:extLst>
          </p:cNvPr>
          <p:cNvSpPr txBox="1"/>
          <p:nvPr/>
        </p:nvSpPr>
        <p:spPr>
          <a:xfrm>
            <a:off x="26240523" y="14636318"/>
            <a:ext cx="3422503" cy="7710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Ouvrage en ligne </a:t>
            </a:r>
            <a:endParaRPr kumimoji="0" lang="fr-FR" sz="3200" b="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66BCCB8A-4C41-EC42-A805-A32A6DCCC586}"/>
              </a:ext>
            </a:extLst>
          </p:cNvPr>
          <p:cNvSpPr txBox="1"/>
          <p:nvPr/>
        </p:nvSpPr>
        <p:spPr>
          <a:xfrm>
            <a:off x="25817879" y="18139443"/>
            <a:ext cx="3919695" cy="9614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Contenu multimédia</a:t>
            </a:r>
          </a:p>
        </p:txBody>
      </p:sp>
      <p:pic>
        <p:nvPicPr>
          <p:cNvPr id="216" name="Image 215">
            <a:extLst>
              <a:ext uri="{FF2B5EF4-FFF2-40B4-BE49-F238E27FC236}">
                <a16:creationId xmlns:a16="http://schemas.microsoft.com/office/drawing/2014/main" id="{3641E67C-313E-A54C-BB1D-EA839EF6B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717" y="556646"/>
            <a:ext cx="3044510" cy="3044510"/>
          </a:xfrm>
          <a:prstGeom prst="rect">
            <a:avLst/>
          </a:prstGeom>
        </p:spPr>
      </p:pic>
      <p:pic>
        <p:nvPicPr>
          <p:cNvPr id="217" name="Image 216">
            <a:extLst>
              <a:ext uri="{FF2B5EF4-FFF2-40B4-BE49-F238E27FC236}">
                <a16:creationId xmlns:a16="http://schemas.microsoft.com/office/drawing/2014/main" id="{6E28E1A2-ADF7-4A42-88EC-104E09413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130" y="2235057"/>
            <a:ext cx="2737555" cy="2737555"/>
          </a:xfrm>
          <a:prstGeom prst="rect">
            <a:avLst/>
          </a:prstGeom>
        </p:spPr>
      </p:pic>
      <p:pic>
        <p:nvPicPr>
          <p:cNvPr id="227" name="Image 226">
            <a:extLst>
              <a:ext uri="{FF2B5EF4-FFF2-40B4-BE49-F238E27FC236}">
                <a16:creationId xmlns:a16="http://schemas.microsoft.com/office/drawing/2014/main" id="{976169B0-1B55-4D4E-9827-D7943FA11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3160" y="15384062"/>
            <a:ext cx="1617231" cy="1859817"/>
          </a:xfrm>
          <a:prstGeom prst="rect">
            <a:avLst/>
          </a:prstGeom>
        </p:spPr>
      </p:pic>
      <p:cxnSp>
        <p:nvCxnSpPr>
          <p:cNvPr id="240" name="Connecteur droit avec flèche 239">
            <a:extLst>
              <a:ext uri="{FF2B5EF4-FFF2-40B4-BE49-F238E27FC236}">
                <a16:creationId xmlns:a16="http://schemas.microsoft.com/office/drawing/2014/main" id="{F29B3BFB-A35C-484F-AB59-507C0982AFBF}"/>
              </a:ext>
            </a:extLst>
          </p:cNvPr>
          <p:cNvCxnSpPr>
            <a:cxnSpLocks/>
          </p:cNvCxnSpPr>
          <p:nvPr/>
        </p:nvCxnSpPr>
        <p:spPr>
          <a:xfrm flipH="1" flipV="1">
            <a:off x="21988886" y="16017188"/>
            <a:ext cx="4842438" cy="296782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71AF3159-522E-B14F-A86A-E8C3A38B4ECD}"/>
              </a:ext>
            </a:extLst>
          </p:cNvPr>
          <p:cNvCxnSpPr>
            <a:cxnSpLocks/>
          </p:cNvCxnSpPr>
          <p:nvPr/>
        </p:nvCxnSpPr>
        <p:spPr>
          <a:xfrm flipH="1" flipV="1">
            <a:off x="24890306" y="19231194"/>
            <a:ext cx="1631052" cy="12485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ZoneTexte 243">
            <a:extLst>
              <a:ext uri="{FF2B5EF4-FFF2-40B4-BE49-F238E27FC236}">
                <a16:creationId xmlns:a16="http://schemas.microsoft.com/office/drawing/2014/main" id="{7B9FDF81-FAC7-DC4A-B92C-50DED14F79FF}"/>
              </a:ext>
            </a:extLst>
          </p:cNvPr>
          <p:cNvSpPr txBox="1"/>
          <p:nvPr/>
        </p:nvSpPr>
        <p:spPr>
          <a:xfrm>
            <a:off x="25819660" y="23207577"/>
            <a:ext cx="3919695" cy="9614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Contenu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interactif </a:t>
            </a:r>
          </a:p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y compris intégré aux vidéos </a:t>
            </a:r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6" name="Connecteur droit avec flèche 245">
            <a:extLst>
              <a:ext uri="{FF2B5EF4-FFF2-40B4-BE49-F238E27FC236}">
                <a16:creationId xmlns:a16="http://schemas.microsoft.com/office/drawing/2014/main" id="{D06883E6-50DE-9147-B297-0A4B8F74D2A6}"/>
              </a:ext>
            </a:extLst>
          </p:cNvPr>
          <p:cNvCxnSpPr>
            <a:cxnSpLocks/>
          </p:cNvCxnSpPr>
          <p:nvPr/>
        </p:nvCxnSpPr>
        <p:spPr>
          <a:xfrm flipH="1" flipV="1">
            <a:off x="20473735" y="23135713"/>
            <a:ext cx="6109982" cy="2363577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ZoneTexte 248">
            <a:extLst>
              <a:ext uri="{FF2B5EF4-FFF2-40B4-BE49-F238E27FC236}">
                <a16:creationId xmlns:a16="http://schemas.microsoft.com/office/drawing/2014/main" id="{1E286E26-ACFC-304E-AFC9-06724FB913F1}"/>
              </a:ext>
            </a:extLst>
          </p:cNvPr>
          <p:cNvSpPr txBox="1"/>
          <p:nvPr/>
        </p:nvSpPr>
        <p:spPr>
          <a:xfrm>
            <a:off x="25819659" y="19982359"/>
            <a:ext cx="3919695" cy="9614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Avatar généré </a:t>
            </a:r>
          </a:p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par image de synthèse</a:t>
            </a:r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F7318349-F196-4C40-9C0C-F8EA2D46D429}"/>
              </a:ext>
            </a:extLst>
          </p:cNvPr>
          <p:cNvCxnSpPr>
            <a:cxnSpLocks/>
          </p:cNvCxnSpPr>
          <p:nvPr/>
        </p:nvCxnSpPr>
        <p:spPr>
          <a:xfrm flipH="1" flipV="1">
            <a:off x="24933686" y="22160937"/>
            <a:ext cx="1816851" cy="220330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8" name="Image 557">
            <a:extLst>
              <a:ext uri="{FF2B5EF4-FFF2-40B4-BE49-F238E27FC236}">
                <a16:creationId xmlns:a16="http://schemas.microsoft.com/office/drawing/2014/main" id="{DDE6EECC-4CA7-D54F-9EFB-3C2A6CF980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4584" r="12961" b="37195"/>
          <a:stretch/>
        </p:blipFill>
        <p:spPr>
          <a:xfrm>
            <a:off x="26855182" y="21599998"/>
            <a:ext cx="1981322" cy="1478705"/>
          </a:xfrm>
          <a:prstGeom prst="rect">
            <a:avLst/>
          </a:prstGeom>
        </p:spPr>
      </p:pic>
      <p:pic>
        <p:nvPicPr>
          <p:cNvPr id="255" name="Image 254">
            <a:extLst>
              <a:ext uri="{FF2B5EF4-FFF2-40B4-BE49-F238E27FC236}">
                <a16:creationId xmlns:a16="http://schemas.microsoft.com/office/drawing/2014/main" id="{ADA71F27-2862-024F-8C98-468C7382E1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403" y="2367329"/>
            <a:ext cx="2737556" cy="2524743"/>
          </a:xfrm>
          <a:prstGeom prst="rect">
            <a:avLst/>
          </a:prstGeom>
        </p:spPr>
      </p:pic>
      <p:pic>
        <p:nvPicPr>
          <p:cNvPr id="256" name="Image 255">
            <a:extLst>
              <a:ext uri="{FF2B5EF4-FFF2-40B4-BE49-F238E27FC236}">
                <a16:creationId xmlns:a16="http://schemas.microsoft.com/office/drawing/2014/main" id="{96817075-A931-BD47-889B-406D2A1E2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607" y="743913"/>
            <a:ext cx="4171971" cy="1515236"/>
          </a:xfrm>
          <a:prstGeom prst="rect">
            <a:avLst/>
          </a:prstGeom>
        </p:spPr>
      </p:pic>
      <p:sp>
        <p:nvSpPr>
          <p:cNvPr id="263" name="Rectangle 16">
            <a:extLst>
              <a:ext uri="{FF2B5EF4-FFF2-40B4-BE49-F238E27FC236}">
                <a16:creationId xmlns:a16="http://schemas.microsoft.com/office/drawing/2014/main" id="{2A47B29A-F868-6A4C-813A-304B17E4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23" y="5145107"/>
            <a:ext cx="39416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400" b="1" i="1" dirty="0">
                <a:solidFill>
                  <a:schemeClr val="accent2"/>
                </a:solidFill>
                <a:latin typeface="Cambria" pitchFamily="18" charset="0"/>
              </a:rPr>
              <a:t> </a:t>
            </a:r>
            <a:r>
              <a:rPr lang="en-US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Introduction</a:t>
            </a:r>
            <a:r>
              <a:rPr lang="en-US" altLang="en-US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</a:t>
            </a:r>
            <a:endParaRPr lang="fr-FR" alt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264" name="ZoneTexte 263">
            <a:extLst>
              <a:ext uri="{FF2B5EF4-FFF2-40B4-BE49-F238E27FC236}">
                <a16:creationId xmlns:a16="http://schemas.microsoft.com/office/drawing/2014/main" id="{9DDE0B48-65E2-114F-9925-E79470295780}"/>
              </a:ext>
            </a:extLst>
          </p:cNvPr>
          <p:cNvSpPr txBox="1"/>
          <p:nvPr/>
        </p:nvSpPr>
        <p:spPr>
          <a:xfrm>
            <a:off x="472479" y="5981380"/>
            <a:ext cx="14187929" cy="44825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Les étudiants en biologie à l’UMONS avaient 4 cours de </a:t>
            </a:r>
            <a:r>
              <a:rPr kumimoji="0" lang="fr-FR" sz="32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biostatistiques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dans l’ancien cursus organisé de manière conventionnelle avec des heures théoriques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(cours 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ex cathedra)  et des heures de travaux pratiques (majeure partie de la matière). L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es statistiques n’ont jamais représenté la matière favorite des étudiants en biologie. Naturellement, leur motivation générale s’en ressent. </a:t>
            </a:r>
          </a:p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Depuis l’année académique 2018-2019, les cours de </a:t>
            </a:r>
            <a:r>
              <a:rPr lang="fr-FR" sz="3200" dirty="0" err="1">
                <a:latin typeface="Helvetica" charset="0"/>
                <a:ea typeface="Helvetica" charset="0"/>
                <a:cs typeface="Helvetica" charset="0"/>
              </a:rPr>
              <a:t>biostatistiques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 sont</a:t>
            </a:r>
          </a:p>
        </p:txBody>
      </p:sp>
      <p:sp>
        <p:nvSpPr>
          <p:cNvPr id="265" name="Rectangle à coins arrondis 158">
            <a:extLst>
              <a:ext uri="{FF2B5EF4-FFF2-40B4-BE49-F238E27FC236}">
                <a16:creationId xmlns:a16="http://schemas.microsoft.com/office/drawing/2014/main" id="{1EFC87BE-8969-9E47-829D-0B8A6B81C108}"/>
              </a:ext>
            </a:extLst>
          </p:cNvPr>
          <p:cNvSpPr/>
          <p:nvPr/>
        </p:nvSpPr>
        <p:spPr>
          <a:xfrm>
            <a:off x="504826" y="5204385"/>
            <a:ext cx="29110705" cy="458438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A27E1780-CB5B-9240-8640-E9F7B7BE7561}"/>
              </a:ext>
            </a:extLst>
          </p:cNvPr>
          <p:cNvSpPr txBox="1"/>
          <p:nvPr/>
        </p:nvSpPr>
        <p:spPr>
          <a:xfrm>
            <a:off x="15182068" y="5955694"/>
            <a:ext cx="14197796" cy="457294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remplacé par 5 cours de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science des données biologiques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dispensés sur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4 années consécutives. </a:t>
            </a:r>
            <a:r>
              <a:rPr lang="fr-FR" sz="3200" dirty="0">
                <a:latin typeface="Helvetica" charset="0"/>
              </a:rPr>
              <a:t>Les </a:t>
            </a:r>
            <a:r>
              <a:rPr lang="fr-BE" sz="3200" dirty="0">
                <a:latin typeface="Helvetica" charset="0"/>
              </a:rPr>
              <a:t>cours magistraux ont disparu au profit d’une approche en </a:t>
            </a:r>
            <a:r>
              <a:rPr lang="fr-BE" sz="3200" b="1" dirty="0">
                <a:latin typeface="Helvetica" charset="0"/>
              </a:rPr>
              <a:t>classe inversée</a:t>
            </a:r>
            <a:r>
              <a:rPr lang="fr-BE" sz="3200" dirty="0">
                <a:latin typeface="Helvetica" charset="0"/>
              </a:rPr>
              <a:t>. </a:t>
            </a:r>
            <a:r>
              <a:rPr lang="fr-FR" sz="3200" dirty="0">
                <a:latin typeface="Helvetica" charset="0"/>
              </a:rPr>
              <a:t>L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travaux encadrés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remplacent la totalité  des cours et des T.P.  La partie pratique reste prépondérante sous forme de nombreuses travaux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par groupes de 2 à 4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.  A l’occasion de ce </a:t>
            </a:r>
            <a:r>
              <a:rPr lang="fr-FR" sz="3200" dirty="0" err="1">
                <a:latin typeface="Helvetica" charset="0"/>
                <a:ea typeface="Helvetica" charset="0"/>
                <a:cs typeface="Helvetica" charset="0"/>
              </a:rPr>
              <a:t>rema-niement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, nous avons aussi revu nos outils avec l’objectif d’améliorer autant que possible la motivation des étudiants pour cette matière. </a:t>
            </a:r>
            <a:endParaRPr kumimoji="0" lang="fr-FR" sz="32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67" name="Image 266">
            <a:extLst>
              <a:ext uri="{FF2B5EF4-FFF2-40B4-BE49-F238E27FC236}">
                <a16:creationId xmlns:a16="http://schemas.microsoft.com/office/drawing/2014/main" id="{C1F21597-97EE-294A-8CE0-5AA1B10B23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438" t="26167" r="20813" b="41763"/>
          <a:stretch/>
        </p:blipFill>
        <p:spPr>
          <a:xfrm>
            <a:off x="10289541" y="13231166"/>
            <a:ext cx="3094964" cy="965063"/>
          </a:xfrm>
          <a:prstGeom prst="rect">
            <a:avLst/>
          </a:prstGeom>
        </p:spPr>
      </p:pic>
      <p:pic>
        <p:nvPicPr>
          <p:cNvPr id="268" name="Image 267">
            <a:extLst>
              <a:ext uri="{FF2B5EF4-FFF2-40B4-BE49-F238E27FC236}">
                <a16:creationId xmlns:a16="http://schemas.microsoft.com/office/drawing/2014/main" id="{03EF38AF-484E-1A4D-B9E9-2992C242AE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5798" y="15682450"/>
            <a:ext cx="2211677" cy="2211677"/>
          </a:xfrm>
          <a:prstGeom prst="rect">
            <a:avLst/>
          </a:prstGeom>
        </p:spPr>
      </p:pic>
      <p:cxnSp>
        <p:nvCxnSpPr>
          <p:cNvPr id="277" name="Connecteur droit avec flèche 276">
            <a:extLst>
              <a:ext uri="{FF2B5EF4-FFF2-40B4-BE49-F238E27FC236}">
                <a16:creationId xmlns:a16="http://schemas.microsoft.com/office/drawing/2014/main" id="{2864FF36-FAD3-DD4F-89A2-A4E78C10CA91}"/>
              </a:ext>
            </a:extLst>
          </p:cNvPr>
          <p:cNvCxnSpPr>
            <a:cxnSpLocks/>
          </p:cNvCxnSpPr>
          <p:nvPr/>
        </p:nvCxnSpPr>
        <p:spPr>
          <a:xfrm flipV="1">
            <a:off x="7265525" y="13699588"/>
            <a:ext cx="3024016" cy="1041525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necteur droit avec flèche 278">
            <a:extLst>
              <a:ext uri="{FF2B5EF4-FFF2-40B4-BE49-F238E27FC236}">
                <a16:creationId xmlns:a16="http://schemas.microsoft.com/office/drawing/2014/main" id="{52A9C66C-C217-9B49-887E-F09D01D5303B}"/>
              </a:ext>
            </a:extLst>
          </p:cNvPr>
          <p:cNvCxnSpPr>
            <a:cxnSpLocks/>
          </p:cNvCxnSpPr>
          <p:nvPr/>
        </p:nvCxnSpPr>
        <p:spPr>
          <a:xfrm>
            <a:off x="6620276" y="16117528"/>
            <a:ext cx="3511866" cy="668222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ZoneTexte 284">
            <a:extLst>
              <a:ext uri="{FF2B5EF4-FFF2-40B4-BE49-F238E27FC236}">
                <a16:creationId xmlns:a16="http://schemas.microsoft.com/office/drawing/2014/main" id="{154D1057-B23F-F741-8379-D0E2A2670FE9}"/>
              </a:ext>
            </a:extLst>
          </p:cNvPr>
          <p:cNvSpPr txBox="1"/>
          <p:nvPr/>
        </p:nvSpPr>
        <p:spPr>
          <a:xfrm>
            <a:off x="9089189" y="12187180"/>
            <a:ext cx="5264702" cy="117541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Plateforme de gestion des travaux de groupe</a:t>
            </a:r>
            <a:endParaRPr kumimoji="0" lang="fr-FR" sz="3200" b="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6" name="ZoneTexte 285">
            <a:extLst>
              <a:ext uri="{FF2B5EF4-FFF2-40B4-BE49-F238E27FC236}">
                <a16:creationId xmlns:a16="http://schemas.microsoft.com/office/drawing/2014/main" id="{015C77D7-8346-4041-958B-1043EF934578}"/>
              </a:ext>
            </a:extLst>
          </p:cNvPr>
          <p:cNvSpPr txBox="1"/>
          <p:nvPr/>
        </p:nvSpPr>
        <p:spPr>
          <a:xfrm>
            <a:off x="9035049" y="14725775"/>
            <a:ext cx="5264702" cy="117541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 err="1">
                <a:latin typeface="Helvetica" charset="0"/>
                <a:ea typeface="Helvetica" charset="0"/>
                <a:cs typeface="Helvetica" charset="0"/>
              </a:rPr>
              <a:t>sv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box, machine virtuelle préconfigurée</a:t>
            </a:r>
            <a:endParaRPr kumimoji="0" lang="fr-FR" sz="3200" b="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3" name="Rectangle à coins arrondis 158">
            <a:extLst>
              <a:ext uri="{FF2B5EF4-FFF2-40B4-BE49-F238E27FC236}">
                <a16:creationId xmlns:a16="http://schemas.microsoft.com/office/drawing/2014/main" id="{E3983250-6553-B14F-967F-F6D63D5F79B5}"/>
              </a:ext>
            </a:extLst>
          </p:cNvPr>
          <p:cNvSpPr/>
          <p:nvPr/>
        </p:nvSpPr>
        <p:spPr>
          <a:xfrm>
            <a:off x="499057" y="18109578"/>
            <a:ext cx="14087286" cy="855615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5" name="ZoneTexte 294">
            <a:extLst>
              <a:ext uri="{FF2B5EF4-FFF2-40B4-BE49-F238E27FC236}">
                <a16:creationId xmlns:a16="http://schemas.microsoft.com/office/drawing/2014/main" id="{5EEC323B-0987-F640-A937-8ED3B959E1FB}"/>
              </a:ext>
            </a:extLst>
          </p:cNvPr>
          <p:cNvSpPr txBox="1"/>
          <p:nvPr/>
        </p:nvSpPr>
        <p:spPr>
          <a:xfrm>
            <a:off x="466859" y="18698484"/>
            <a:ext cx="13832892" cy="769258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La gestion des travaux de groupes se fait avec </a:t>
            </a:r>
            <a:r>
              <a:rPr kumimoji="0" lang="fr-FR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GitHub </a:t>
            </a:r>
            <a:r>
              <a:rPr kumimoji="0" lang="fr-FR" sz="32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Classroom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, une plateforme gratuite pour organiser les travaux informatiques des étudiants. Ces derniers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ont </a:t>
            </a:r>
            <a:r>
              <a:rPr kumimoji="0" lang="fr-FR" sz="320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égaleme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nt 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à leur disposition une machine virtuelle contenant les logiciels nécessaires préinstallés, la </a:t>
            </a:r>
            <a:r>
              <a:rPr lang="fr-FR" sz="3200" b="1" dirty="0" err="1">
                <a:latin typeface="Helvetica" charset="0"/>
                <a:ea typeface="Helvetica" charset="0"/>
                <a:cs typeface="Helvetica" charset="0"/>
              </a:rPr>
              <a:t>sv</a:t>
            </a:r>
            <a:r>
              <a:rPr kumimoji="0" lang="fr-FR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box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. Elle permet à l’étudiant de travailler sur n’importe quel ordinateur (Windows, </a:t>
            </a:r>
            <a:r>
              <a:rPr kumimoji="0" lang="fr-FR" sz="320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MacOS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, …). Ceci est indispensable pour la classe inversée.</a:t>
            </a:r>
          </a:p>
          <a:p>
            <a:pPr marL="342900" indent="-342900" algn="just" defTabSz="914400"/>
            <a:endParaRPr kumimoji="0" lang="fr-FR" sz="32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just" defTabSz="914400"/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Pour le contenu, nous avons choisi des options qui permettent une mise-à-jour facile et rapide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(Fig. ci-contre)</a:t>
            </a:r>
            <a:r>
              <a:rPr kumimoji="0" lang="fr-FR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: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un 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ouvrage en ligne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kumimoji="0" lang="fr-FR" sz="32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bookdown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) et un avatar de synthèse (</a:t>
            </a:r>
            <a:r>
              <a:rPr lang="fr-FR" sz="3200" b="1" dirty="0" err="1">
                <a:latin typeface="Helvetica" charset="0"/>
                <a:ea typeface="Helvetica" charset="0"/>
                <a:cs typeface="Helvetica" charset="0"/>
              </a:rPr>
              <a:t>CrazyTalk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) qui présente les parties des vidéos susceptibles d’évoluer fréquemment (vidéos hébergées sur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YouTube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). </a:t>
            </a:r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e livre et les vidéos sont  interactifs (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H5P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).</a:t>
            </a:r>
          </a:p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</a:p>
          <a:p>
            <a:pPr marL="342900" indent="-342900" algn="just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Des quiz interactifs (</a:t>
            </a:r>
            <a:r>
              <a:rPr lang="fr-FR" sz="3200" b="1" dirty="0" err="1">
                <a:latin typeface="Helvetica" charset="0"/>
                <a:ea typeface="Helvetica" charset="0"/>
                <a:cs typeface="Helvetica" charset="0"/>
              </a:rPr>
              <a:t>learnr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) sont proposés pour l’autoévaluation. La progression dans ces quiz est enregistrée dans une base de données.</a:t>
            </a:r>
          </a:p>
        </p:txBody>
      </p:sp>
      <p:sp>
        <p:nvSpPr>
          <p:cNvPr id="302" name="ZoneTexte 301">
            <a:extLst>
              <a:ext uri="{FF2B5EF4-FFF2-40B4-BE49-F238E27FC236}">
                <a16:creationId xmlns:a16="http://schemas.microsoft.com/office/drawing/2014/main" id="{B5667EF1-0BA3-9044-B510-B9813855184B}"/>
              </a:ext>
            </a:extLst>
          </p:cNvPr>
          <p:cNvSpPr txBox="1"/>
          <p:nvPr/>
        </p:nvSpPr>
        <p:spPr>
          <a:xfrm>
            <a:off x="15754374" y="28191527"/>
            <a:ext cx="13480925" cy="7918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Résumé des valeurs clés du cours</a:t>
            </a:r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7" name="ZoneTexte 306">
            <a:extLst>
              <a:ext uri="{FF2B5EF4-FFF2-40B4-BE49-F238E27FC236}">
                <a16:creationId xmlns:a16="http://schemas.microsoft.com/office/drawing/2014/main" id="{2C8B1CA8-BE1F-AE43-A181-9718EC5D9AFB}"/>
              </a:ext>
            </a:extLst>
          </p:cNvPr>
          <p:cNvSpPr txBox="1"/>
          <p:nvPr/>
        </p:nvSpPr>
        <p:spPr>
          <a:xfrm>
            <a:off x="25973931" y="10693327"/>
            <a:ext cx="3375008" cy="110944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Contenu des cours centralisé</a:t>
            </a:r>
          </a:p>
        </p:txBody>
      </p:sp>
      <p:sp>
        <p:nvSpPr>
          <p:cNvPr id="308" name="ZoneTexte 307">
            <a:extLst>
              <a:ext uri="{FF2B5EF4-FFF2-40B4-BE49-F238E27FC236}">
                <a16:creationId xmlns:a16="http://schemas.microsoft.com/office/drawing/2014/main" id="{9C2FDFD6-9D1A-8C48-B79C-786A4239A645}"/>
              </a:ext>
            </a:extLst>
          </p:cNvPr>
          <p:cNvSpPr txBox="1"/>
          <p:nvPr/>
        </p:nvSpPr>
        <p:spPr>
          <a:xfrm>
            <a:off x="14565721" y="12294606"/>
            <a:ext cx="9772409" cy="9763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Verdana" charset="0"/>
                <a:ea typeface="Verdana" charset="0"/>
                <a:cs typeface="Verdana" charset="0"/>
                <a:hlinkClick r:id="rId15"/>
              </a:rPr>
              <a:t>http://biodatascience-course.sciviews.org</a:t>
            </a:r>
            <a:endParaRPr lang="fr-FR" sz="3200" b="1" dirty="0">
              <a:latin typeface="Verdana" charset="0"/>
              <a:ea typeface="Verdana" charset="0"/>
              <a:cs typeface="Verdana" charset="0"/>
            </a:endParaRPr>
          </a:p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9" name="Rectangle à coins arrondis 517">
            <a:extLst>
              <a:ext uri="{FF2B5EF4-FFF2-40B4-BE49-F238E27FC236}">
                <a16:creationId xmlns:a16="http://schemas.microsoft.com/office/drawing/2014/main" id="{9045C8C1-CBF1-CC4E-80D2-4A5973C9C4D6}"/>
              </a:ext>
            </a:extLst>
          </p:cNvPr>
          <p:cNvSpPr/>
          <p:nvPr/>
        </p:nvSpPr>
        <p:spPr>
          <a:xfrm>
            <a:off x="15038296" y="12213171"/>
            <a:ext cx="8838499" cy="876270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10" name="Connecteur droit avec flèche 309">
            <a:extLst>
              <a:ext uri="{FF2B5EF4-FFF2-40B4-BE49-F238E27FC236}">
                <a16:creationId xmlns:a16="http://schemas.microsoft.com/office/drawing/2014/main" id="{09D05678-02B5-2A4B-8FE4-9B94D4B5F6EC}"/>
              </a:ext>
            </a:extLst>
          </p:cNvPr>
          <p:cNvCxnSpPr>
            <a:cxnSpLocks/>
            <a:endCxn id="309" idx="3"/>
          </p:cNvCxnSpPr>
          <p:nvPr/>
        </p:nvCxnSpPr>
        <p:spPr>
          <a:xfrm flipH="1" flipV="1">
            <a:off x="23876795" y="12651306"/>
            <a:ext cx="2873742" cy="126237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4" name="Image 313">
            <a:extLst>
              <a:ext uri="{FF2B5EF4-FFF2-40B4-BE49-F238E27FC236}">
                <a16:creationId xmlns:a16="http://schemas.microsoft.com/office/drawing/2014/main" id="{CDC9C18E-C65A-D148-9A76-A20863073D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14251" y="11870824"/>
            <a:ext cx="1622062" cy="1870777"/>
          </a:xfrm>
          <a:prstGeom prst="rect">
            <a:avLst/>
          </a:prstGeom>
        </p:spPr>
      </p:pic>
      <p:cxnSp>
        <p:nvCxnSpPr>
          <p:cNvPr id="316" name="Connecteur droit avec flèche 315">
            <a:extLst>
              <a:ext uri="{FF2B5EF4-FFF2-40B4-BE49-F238E27FC236}">
                <a16:creationId xmlns:a16="http://schemas.microsoft.com/office/drawing/2014/main" id="{EBDCF1C1-F71D-164E-B43B-6CD782D3B51B}"/>
              </a:ext>
            </a:extLst>
          </p:cNvPr>
          <p:cNvCxnSpPr>
            <a:cxnSpLocks/>
          </p:cNvCxnSpPr>
          <p:nvPr/>
        </p:nvCxnSpPr>
        <p:spPr>
          <a:xfrm>
            <a:off x="19451925" y="13429359"/>
            <a:ext cx="0" cy="729296"/>
          </a:xfrm>
          <a:prstGeom prst="straightConnector1">
            <a:avLst/>
          </a:prstGeom>
          <a:ln w="12065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504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oster Umons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039"/>
      </a:accent2>
      <a:accent3>
        <a:srgbClr val="A5A5A5"/>
      </a:accent3>
      <a:accent4>
        <a:srgbClr val="94CD7E"/>
      </a:accent4>
      <a:accent5>
        <a:srgbClr val="8DB3E2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poster Umons</Template>
  <TotalTime>34362</TotalTime>
  <Words>314</Words>
  <Application>Microsoft Macintosh PowerPoint</Application>
  <PresentationFormat>Personnalisé</PresentationFormat>
  <Paragraphs>75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Century Gothic</vt:lpstr>
      <vt:lpstr>Courier New</vt:lpstr>
      <vt:lpstr>Helvetica</vt:lpstr>
      <vt:lpstr>Verdana</vt:lpstr>
      <vt:lpstr>Wingdings</vt:lpstr>
      <vt:lpstr>Thème poster Umons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Florian Boon</dc:creator>
  <cp:lastModifiedBy>Guyliann ENGELS</cp:lastModifiedBy>
  <cp:revision>1020</cp:revision>
  <cp:lastPrinted>2019-03-08T09:39:10Z</cp:lastPrinted>
  <dcterms:created xsi:type="dcterms:W3CDTF">2010-03-01T10:05:47Z</dcterms:created>
  <dcterms:modified xsi:type="dcterms:W3CDTF">2019-03-08T10:43:38Z</dcterms:modified>
</cp:coreProperties>
</file>